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99" d="100"/>
          <a:sy n="99" d="100"/>
        </p:scale>
        <p:origin x="1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5D0F-E88C-6444-9828-DEF0CB27B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82218-F4E6-1E46-B013-575DFF371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F560D-3693-2E43-92D8-869785A2B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0FBD4-C181-3246-88AF-5CEF82CF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7CBAD-7FB4-8048-851D-C3480A2C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9300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65A6E-1C71-044F-B602-7D589B86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BACB8-6DFC-0A40-8870-B16CAB6A5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62E8A-392B-D648-B8D3-3C9EBFF0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3AEED-A5E6-A143-BA87-8E838CC7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BAF68-84F6-7E40-9413-7CD493B8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44284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3B6C4-D903-5246-AC22-D991C9E28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2E821-F4AB-8D4A-BD21-9B30DE433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57635-E45D-014E-97AE-A1A31FAF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28D68-8D0B-7549-8C99-95AA5908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69EC0-9302-5B4C-8E7D-707F8121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5462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A771-6880-6D4B-A72D-71435146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1542E-D5E9-0942-9983-4E13A5FE2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C0E65-6F5B-C242-B45F-45F39C96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C9E5A-C89F-6F43-9BDE-9095AC17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748B6-270C-5141-84CE-35ED6F14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2272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8B6F-533F-0F4D-AE5E-07849D97E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95637-65C5-8C43-B6F7-219A0BC95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E21C3-FD45-8C44-AE3B-13C15C45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3EB81-79D2-5640-BCC8-AEF28EDA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B4B5B-133B-6D48-9D00-E9D0EE70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9124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0964-A109-D946-8174-33BBB50A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E87AD-ECF3-3D4A-9529-90C627A56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0004E-347A-C347-8D20-69B9BCD96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EF269-CDD3-7747-96AE-B97F61FC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A83BB-4F4C-4F4E-92F4-B3AD3240E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4E703-7DB3-FE4E-848A-46E0E230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8308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C8F1-7DA8-904D-8166-69EBD1A2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92E7D-DCEF-6048-AFC9-56E57E026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A56D6-4585-AF47-94AB-F64FF23D9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3C116-7BD7-0649-B806-04B79152B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EF701-254A-4445-A9BC-E2DFFD861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DD656-4077-F84E-B283-1E027B57D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EBE0C5-C46D-7742-940D-6C1199DE5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D2014-D0CA-9A44-AF27-58810170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2389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B445-B201-A64D-B9A3-E9E1A028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93B75B-1F99-4442-9544-65EC6C20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F6091-C437-714E-89D4-E5BA0BEF8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810B6-3B28-0347-BADE-A01155B0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27738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07B80-4AB7-9A41-AC4C-11F7DD69B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FC7D2-F2D1-CB40-9219-50F19A8E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840AB-602D-364E-B112-37A467B9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21208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175C-6627-B842-BCAD-3B637B3E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0435-8641-E447-9235-D6A97AFD5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EAAC8-BD33-104A-80D9-DDF8589C0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F7452-35B8-D148-A66C-1688055DB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94627-099A-3445-B32B-C115351C7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E90F1-357D-2646-B977-234F17014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1416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9974-19FE-E049-8C10-DBBB1EDB6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0004A-1314-3A44-B9D5-31C997C92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F8CA18-0A8C-1443-8648-5FEFE678F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36B92-1CD0-A14C-9DB7-BCBACAF6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FF29D-ADBB-2B47-8695-C082BE321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2F5AB-D2B4-3740-9672-8315BD9A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5964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3A168-7825-1D42-906C-91F402A9E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94AEE-7275-FD4D-8640-2A2746C62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B9320-E861-7F4A-AF38-DD2D3006C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E3D56-E86F-DE43-95D8-84C3F9FEC3A0}" type="datetimeFigureOut">
              <a:rPr lang="en-ES" smtClean="0"/>
              <a:t>28/01/2021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083F2-1C2E-4F43-9F2F-D9361E4717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2A5AA-EB7E-1047-9379-115972393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76529-B0AE-3145-951C-815D0F1AF24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472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E6A2C-6D6E-D741-87E4-443CE10FC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4890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4C294-E076-914F-93A9-1C8E81C05F4A}"/>
              </a:ext>
            </a:extLst>
          </p:cNvPr>
          <p:cNvSpPr txBox="1"/>
          <p:nvPr/>
        </p:nvSpPr>
        <p:spPr>
          <a:xfrm>
            <a:off x="2359742" y="137652"/>
            <a:ext cx="671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Generación de un mapa de densidad de los pinares de Sierra Nevada</a:t>
            </a:r>
          </a:p>
        </p:txBody>
      </p:sp>
    </p:spTree>
    <p:extLst>
      <p:ext uri="{BB962C8B-B14F-4D97-AF65-F5344CB8AC3E}">
        <p14:creationId xmlns:p14="http://schemas.microsoft.com/office/powerpoint/2010/main" val="2129780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D77AAB-DBB7-9349-9683-1372D5117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5146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C00E8-82CB-B54D-A96F-F1F5B6E06A94}"/>
              </a:ext>
            </a:extLst>
          </p:cNvPr>
          <p:cNvSpPr txBox="1"/>
          <p:nvPr/>
        </p:nvSpPr>
        <p:spPr>
          <a:xfrm>
            <a:off x="2792361" y="-38100"/>
            <a:ext cx="495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Fuente de datos: inventario forestal (Sinfonevada)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22BE1B-A958-6D45-A689-DE26E238A6D8}"/>
              </a:ext>
            </a:extLst>
          </p:cNvPr>
          <p:cNvGrpSpPr/>
          <p:nvPr/>
        </p:nvGrpSpPr>
        <p:grpSpPr>
          <a:xfrm>
            <a:off x="8251314" y="2575027"/>
            <a:ext cx="1695961" cy="553998"/>
            <a:chOff x="8251314" y="2575027"/>
            <a:chExt cx="1695961" cy="5539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D936F3-AE92-FE41-80EE-52EA07A48435}"/>
                </a:ext>
              </a:extLst>
            </p:cNvPr>
            <p:cNvSpPr txBox="1"/>
            <p:nvPr/>
          </p:nvSpPr>
          <p:spPr>
            <a:xfrm>
              <a:off x="8251314" y="2575027"/>
              <a:ext cx="1521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monte alto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12ADB0-A49C-0B43-8A67-B9A6E91D1C1E}"/>
                </a:ext>
              </a:extLst>
            </p:cNvPr>
            <p:cNvSpPr txBox="1"/>
            <p:nvPr/>
          </p:nvSpPr>
          <p:spPr>
            <a:xfrm>
              <a:off x="8251314" y="2852026"/>
              <a:ext cx="1521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monte alto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F99307-AC4D-484F-A15D-FECE4AF50739}"/>
                </a:ext>
              </a:extLst>
            </p:cNvPr>
            <p:cNvCxnSpPr>
              <a:endCxn id="6" idx="3"/>
            </p:cNvCxnSpPr>
            <p:nvPr/>
          </p:nvCxnSpPr>
          <p:spPr>
            <a:xfrm flipH="1" flipV="1">
              <a:off x="9772949" y="2713527"/>
              <a:ext cx="167976" cy="1598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81D9B9-6617-C74D-B9FF-3BE78A2F4460}"/>
                </a:ext>
              </a:extLst>
            </p:cNvPr>
            <p:cNvCxnSpPr>
              <a:endCxn id="7" idx="3"/>
            </p:cNvCxnSpPr>
            <p:nvPr/>
          </p:nvCxnSpPr>
          <p:spPr>
            <a:xfrm flipH="1">
              <a:off x="9772949" y="2876550"/>
              <a:ext cx="174326" cy="11397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DE16D4-75EA-1841-8C05-4885391443E3}"/>
              </a:ext>
            </a:extLst>
          </p:cNvPr>
          <p:cNvGrpSpPr/>
          <p:nvPr/>
        </p:nvGrpSpPr>
        <p:grpSpPr>
          <a:xfrm>
            <a:off x="6963864" y="2713526"/>
            <a:ext cx="1287450" cy="277000"/>
            <a:chOff x="6963864" y="2713526"/>
            <a:chExt cx="1287450" cy="277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8BB40-727E-7549-8AA2-603107408CF5}"/>
                </a:ext>
              </a:extLst>
            </p:cNvPr>
            <p:cNvSpPr txBox="1"/>
            <p:nvPr/>
          </p:nvSpPr>
          <p:spPr>
            <a:xfrm>
              <a:off x="6963864" y="2713526"/>
              <a:ext cx="1119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total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A2D8815-13ED-2144-8555-4FB44FD65475}"/>
                </a:ext>
              </a:extLst>
            </p:cNvPr>
            <p:cNvCxnSpPr>
              <a:stCxn id="6" idx="1"/>
              <a:endCxn id="12" idx="3"/>
            </p:cNvCxnSpPr>
            <p:nvPr/>
          </p:nvCxnSpPr>
          <p:spPr>
            <a:xfrm flipH="1">
              <a:off x="8083338" y="2713527"/>
              <a:ext cx="167976" cy="138499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142D65-0D90-C542-87A3-DEC62D3D971F}"/>
                </a:ext>
              </a:extLst>
            </p:cNvPr>
            <p:cNvCxnSpPr>
              <a:stCxn id="7" idx="1"/>
              <a:endCxn id="12" idx="3"/>
            </p:cNvCxnSpPr>
            <p:nvPr/>
          </p:nvCxnSpPr>
          <p:spPr>
            <a:xfrm flipH="1" flipV="1">
              <a:off x="8083338" y="2852026"/>
              <a:ext cx="167976" cy="13850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F85CCA-635D-684E-8D2A-1F9EF4361E67}"/>
              </a:ext>
            </a:extLst>
          </p:cNvPr>
          <p:cNvSpPr txBox="1"/>
          <p:nvPr/>
        </p:nvSpPr>
        <p:spPr>
          <a:xfrm>
            <a:off x="157197" y="927279"/>
            <a:ext cx="3551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Método 1: interpolación espacial</a:t>
            </a:r>
          </a:p>
          <a:p>
            <a:r>
              <a:rPr lang="en-ES" dirty="0">
                <a:solidFill>
                  <a:schemeClr val="bg1"/>
                </a:solidFill>
              </a:rPr>
              <a:t>“</a:t>
            </a:r>
            <a:r>
              <a:rPr lang="en-GB" dirty="0" err="1">
                <a:solidFill>
                  <a:schemeClr val="bg1"/>
                </a:solidFill>
              </a:rPr>
              <a:t>Todas</a:t>
            </a:r>
            <a:r>
              <a:rPr lang="en-GB" dirty="0">
                <a:solidFill>
                  <a:schemeClr val="bg1"/>
                </a:solidFill>
              </a:rPr>
              <a:t> las </a:t>
            </a:r>
            <a:r>
              <a:rPr lang="en-GB" dirty="0" err="1">
                <a:solidFill>
                  <a:schemeClr val="bg1"/>
                </a:solidFill>
              </a:rPr>
              <a:t>cosas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están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relacionadas</a:t>
            </a:r>
            <a:r>
              <a:rPr lang="en-GB" dirty="0">
                <a:solidFill>
                  <a:schemeClr val="bg1"/>
                </a:solidFill>
              </a:rPr>
              <a:t> entre </a:t>
            </a:r>
            <a:r>
              <a:rPr lang="en-GB" dirty="0" err="1">
                <a:solidFill>
                  <a:schemeClr val="bg1"/>
                </a:solidFill>
              </a:rPr>
              <a:t>sí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pero</a:t>
            </a:r>
            <a:r>
              <a:rPr lang="en-GB" dirty="0">
                <a:solidFill>
                  <a:schemeClr val="bg1"/>
                </a:solidFill>
              </a:rPr>
              <a:t> las </a:t>
            </a:r>
            <a:r>
              <a:rPr lang="en-GB" dirty="0" err="1">
                <a:solidFill>
                  <a:schemeClr val="bg1"/>
                </a:solidFill>
              </a:rPr>
              <a:t>cosas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más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próximas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 el </a:t>
            </a:r>
            <a:r>
              <a:rPr lang="en-GB" dirty="0" err="1">
                <a:solidFill>
                  <a:schemeClr val="bg1"/>
                </a:solidFill>
              </a:rPr>
              <a:t>espacio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tienen</a:t>
            </a:r>
            <a:r>
              <a:rPr lang="en-GB" dirty="0">
                <a:solidFill>
                  <a:schemeClr val="bg1"/>
                </a:solidFill>
              </a:rPr>
              <a:t> una </a:t>
            </a:r>
            <a:r>
              <a:rPr lang="en-GB" dirty="0" err="1">
                <a:solidFill>
                  <a:schemeClr val="bg1"/>
                </a:solidFill>
              </a:rPr>
              <a:t>relación</a:t>
            </a:r>
            <a:r>
              <a:rPr lang="en-GB" dirty="0">
                <a:solidFill>
                  <a:schemeClr val="bg1"/>
                </a:solidFill>
              </a:rPr>
              <a:t> mayor que las </a:t>
            </a:r>
            <a:r>
              <a:rPr lang="en-GB" dirty="0" err="1">
                <a:solidFill>
                  <a:schemeClr val="bg1"/>
                </a:solidFill>
              </a:rPr>
              <a:t>distantes</a:t>
            </a:r>
            <a:r>
              <a:rPr lang="en-GB" dirty="0">
                <a:solidFill>
                  <a:schemeClr val="bg1"/>
                </a:solidFill>
              </a:rPr>
              <a:t>".</a:t>
            </a:r>
            <a:endParaRPr lang="en-ES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AB2CE5-CE73-304C-B48E-D5469FC12D5F}"/>
              </a:ext>
            </a:extLst>
          </p:cNvPr>
          <p:cNvGrpSpPr/>
          <p:nvPr/>
        </p:nvGrpSpPr>
        <p:grpSpPr>
          <a:xfrm>
            <a:off x="5669670" y="1098932"/>
            <a:ext cx="3500085" cy="1477328"/>
            <a:chOff x="5669670" y="1098932"/>
            <a:chExt cx="3500085" cy="147732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4AD445-D5A3-614E-BC96-10221ECC0C34}"/>
                </a:ext>
              </a:extLst>
            </p:cNvPr>
            <p:cNvSpPr/>
            <p:nvPr/>
          </p:nvSpPr>
          <p:spPr>
            <a:xfrm>
              <a:off x="5669670" y="2211422"/>
              <a:ext cx="170420" cy="1704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399634-59AC-8143-AD74-C6A26A98F668}"/>
                </a:ext>
              </a:extLst>
            </p:cNvPr>
            <p:cNvSpPr txBox="1"/>
            <p:nvPr/>
          </p:nvSpPr>
          <p:spPr>
            <a:xfrm>
              <a:off x="6284887" y="1098932"/>
              <a:ext cx="28848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E</a:t>
              </a:r>
              <a:r>
                <a:rPr lang="en-GB" dirty="0">
                  <a:solidFill>
                    <a:schemeClr val="bg1"/>
                  </a:solidFill>
                </a:rPr>
                <a:t>s</a:t>
              </a:r>
              <a:r>
                <a:rPr lang="en-ES" dirty="0">
                  <a:solidFill>
                    <a:schemeClr val="bg1"/>
                  </a:solidFill>
                </a:rPr>
                <a:t>te método interpola la densidad en cada punto sin datos en función de su distancia a otros que sí los tienen.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059DE8B-5D0D-8A44-841E-B704772FE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7912" y="2086377"/>
              <a:ext cx="426976" cy="210255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42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62D98A4-45DA-8E48-A818-91F3D08E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7962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C00E8-82CB-B54D-A96F-F1F5B6E06A94}"/>
              </a:ext>
            </a:extLst>
          </p:cNvPr>
          <p:cNvSpPr txBox="1"/>
          <p:nvPr/>
        </p:nvSpPr>
        <p:spPr>
          <a:xfrm>
            <a:off x="2792361" y="-63500"/>
            <a:ext cx="495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Fuente de datos: inventario forestal (Sinfonevada)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22BE1B-A958-6D45-A689-DE26E238A6D8}"/>
              </a:ext>
            </a:extLst>
          </p:cNvPr>
          <p:cNvGrpSpPr/>
          <p:nvPr/>
        </p:nvGrpSpPr>
        <p:grpSpPr>
          <a:xfrm>
            <a:off x="8251314" y="2575027"/>
            <a:ext cx="1695961" cy="553998"/>
            <a:chOff x="8251314" y="2575027"/>
            <a:chExt cx="1695961" cy="5539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D936F3-AE92-FE41-80EE-52EA07A48435}"/>
                </a:ext>
              </a:extLst>
            </p:cNvPr>
            <p:cNvSpPr txBox="1"/>
            <p:nvPr/>
          </p:nvSpPr>
          <p:spPr>
            <a:xfrm>
              <a:off x="8251314" y="2575027"/>
              <a:ext cx="1521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monte alto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12ADB0-A49C-0B43-8A67-B9A6E91D1C1E}"/>
                </a:ext>
              </a:extLst>
            </p:cNvPr>
            <p:cNvSpPr txBox="1"/>
            <p:nvPr/>
          </p:nvSpPr>
          <p:spPr>
            <a:xfrm>
              <a:off x="8251314" y="2852026"/>
              <a:ext cx="1521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monte alto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F99307-AC4D-484F-A15D-FECE4AF50739}"/>
                </a:ext>
              </a:extLst>
            </p:cNvPr>
            <p:cNvCxnSpPr>
              <a:endCxn id="6" idx="3"/>
            </p:cNvCxnSpPr>
            <p:nvPr/>
          </p:nvCxnSpPr>
          <p:spPr>
            <a:xfrm flipH="1" flipV="1">
              <a:off x="9772949" y="2713527"/>
              <a:ext cx="167976" cy="1598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81D9B9-6617-C74D-B9FF-3BE78A2F4460}"/>
                </a:ext>
              </a:extLst>
            </p:cNvPr>
            <p:cNvCxnSpPr>
              <a:endCxn id="7" idx="3"/>
            </p:cNvCxnSpPr>
            <p:nvPr/>
          </p:nvCxnSpPr>
          <p:spPr>
            <a:xfrm flipH="1">
              <a:off x="9772949" y="2876550"/>
              <a:ext cx="174326" cy="11397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DE16D4-75EA-1841-8C05-4885391443E3}"/>
              </a:ext>
            </a:extLst>
          </p:cNvPr>
          <p:cNvGrpSpPr/>
          <p:nvPr/>
        </p:nvGrpSpPr>
        <p:grpSpPr>
          <a:xfrm>
            <a:off x="6963864" y="2713526"/>
            <a:ext cx="1287450" cy="277000"/>
            <a:chOff x="6963864" y="2713526"/>
            <a:chExt cx="1287450" cy="277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18BB40-727E-7549-8AA2-603107408CF5}"/>
                </a:ext>
              </a:extLst>
            </p:cNvPr>
            <p:cNvSpPr txBox="1"/>
            <p:nvPr/>
          </p:nvSpPr>
          <p:spPr>
            <a:xfrm>
              <a:off x="6963864" y="2713526"/>
              <a:ext cx="1119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200" b="1" dirty="0">
                  <a:solidFill>
                    <a:schemeClr val="bg1"/>
                  </a:solidFill>
                </a:rPr>
                <a:t>Densidad total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A2D8815-13ED-2144-8555-4FB44FD65475}"/>
                </a:ext>
              </a:extLst>
            </p:cNvPr>
            <p:cNvCxnSpPr>
              <a:stCxn id="6" idx="1"/>
              <a:endCxn id="12" idx="3"/>
            </p:cNvCxnSpPr>
            <p:nvPr/>
          </p:nvCxnSpPr>
          <p:spPr>
            <a:xfrm flipH="1">
              <a:off x="8083338" y="2713527"/>
              <a:ext cx="167976" cy="138499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142D65-0D90-C542-87A3-DEC62D3D971F}"/>
                </a:ext>
              </a:extLst>
            </p:cNvPr>
            <p:cNvCxnSpPr>
              <a:stCxn id="7" idx="1"/>
              <a:endCxn id="12" idx="3"/>
            </p:cNvCxnSpPr>
            <p:nvPr/>
          </p:nvCxnSpPr>
          <p:spPr>
            <a:xfrm flipH="1" flipV="1">
              <a:off x="8083338" y="2852026"/>
              <a:ext cx="167976" cy="13850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F85CCA-635D-684E-8D2A-1F9EF4361E67}"/>
              </a:ext>
            </a:extLst>
          </p:cNvPr>
          <p:cNvSpPr txBox="1"/>
          <p:nvPr/>
        </p:nvSpPr>
        <p:spPr>
          <a:xfrm>
            <a:off x="157197" y="927279"/>
            <a:ext cx="3551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Método </a:t>
            </a:r>
            <a:r>
              <a:rPr lang="es-ES" b="1" dirty="0">
                <a:solidFill>
                  <a:schemeClr val="bg1"/>
                </a:solidFill>
              </a:rPr>
              <a:t>2: Imputación espacial. </a:t>
            </a:r>
          </a:p>
          <a:p>
            <a:r>
              <a:rPr lang="es-ES" dirty="0">
                <a:solidFill>
                  <a:schemeClr val="bg1"/>
                </a:solidFill>
              </a:rPr>
              <a:t>Asignamos a cada polígono la densidad promedio de las parcelas que hay en cada estrato (= área homogénea en función de clima, topografía y vegetación)</a:t>
            </a:r>
            <a:r>
              <a:rPr lang="en-GB" dirty="0">
                <a:solidFill>
                  <a:schemeClr val="bg1"/>
                </a:solidFill>
              </a:rPr>
              <a:t>.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73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4CFEF-9D02-A44A-9041-F11F8AEA227E}"/>
              </a:ext>
            </a:extLst>
          </p:cNvPr>
          <p:cNvSpPr txBox="1"/>
          <p:nvPr/>
        </p:nvSpPr>
        <p:spPr>
          <a:xfrm>
            <a:off x="2300748" y="2585884"/>
            <a:ext cx="138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78082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F0C71-AEA7-5843-9395-3219DDF1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1548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0E13F-B4C0-D54C-A43F-425EA36ED2D0}"/>
              </a:ext>
            </a:extLst>
          </p:cNvPr>
          <p:cNvSpPr txBox="1"/>
          <p:nvPr/>
        </p:nvSpPr>
        <p:spPr>
          <a:xfrm>
            <a:off x="2900515" y="108155"/>
            <a:ext cx="554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Comarca del Marquesado (Zona norte de Sierra Nevada)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B64AB5-A435-544E-BFAB-72F45780DD18}"/>
              </a:ext>
            </a:extLst>
          </p:cNvPr>
          <p:cNvGrpSpPr/>
          <p:nvPr/>
        </p:nvGrpSpPr>
        <p:grpSpPr>
          <a:xfrm>
            <a:off x="253137" y="6038462"/>
            <a:ext cx="5294755" cy="506360"/>
            <a:chOff x="376518" y="5845279"/>
            <a:chExt cx="5294755" cy="5063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B8AE1A1-E490-FD49-ABD2-64E2BD3B093F}"/>
                </a:ext>
              </a:extLst>
            </p:cNvPr>
            <p:cNvCxnSpPr/>
            <p:nvPr/>
          </p:nvCxnSpPr>
          <p:spPr>
            <a:xfrm>
              <a:off x="376518" y="6351639"/>
              <a:ext cx="5294755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0053EE-EA49-8B49-A74C-91CB9D4838F8}"/>
                </a:ext>
              </a:extLst>
            </p:cNvPr>
            <p:cNvSpPr txBox="1"/>
            <p:nvPr/>
          </p:nvSpPr>
          <p:spPr>
            <a:xfrm>
              <a:off x="2572733" y="5845279"/>
              <a:ext cx="655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5 Km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51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CCA26-AAA1-294D-91C4-DE054A5F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425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32E69E-4C57-7A4E-B19E-CBF0EF1D0657}"/>
              </a:ext>
            </a:extLst>
          </p:cNvPr>
          <p:cNvSpPr txBox="1"/>
          <p:nvPr/>
        </p:nvSpPr>
        <p:spPr>
          <a:xfrm>
            <a:off x="2900515" y="108155"/>
            <a:ext cx="520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Mapa de densidad obtenido por imputación espacial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5809A7-14D8-E442-BA67-AE288F116889}"/>
              </a:ext>
            </a:extLst>
          </p:cNvPr>
          <p:cNvGrpSpPr/>
          <p:nvPr/>
        </p:nvGrpSpPr>
        <p:grpSpPr>
          <a:xfrm>
            <a:off x="253137" y="6038462"/>
            <a:ext cx="5294755" cy="506360"/>
            <a:chOff x="376518" y="5845279"/>
            <a:chExt cx="5294755" cy="5063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5BCA7E-9CC1-E346-94D1-4F9431F4AF02}"/>
                </a:ext>
              </a:extLst>
            </p:cNvPr>
            <p:cNvCxnSpPr/>
            <p:nvPr/>
          </p:nvCxnSpPr>
          <p:spPr>
            <a:xfrm>
              <a:off x="376518" y="6351639"/>
              <a:ext cx="5294755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300838-4DC6-E541-8196-76F6211AF7CF}"/>
                </a:ext>
              </a:extLst>
            </p:cNvPr>
            <p:cNvSpPr txBox="1"/>
            <p:nvPr/>
          </p:nvSpPr>
          <p:spPr>
            <a:xfrm>
              <a:off x="2572733" y="5845279"/>
              <a:ext cx="655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5 Km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E9F1835-1828-834A-8C99-27547A9A6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83" b="36474"/>
          <a:stretch/>
        </p:blipFill>
        <p:spPr>
          <a:xfrm>
            <a:off x="9087086" y="5505718"/>
            <a:ext cx="2628900" cy="1352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1ECDBE-22C1-B941-94D0-203C6F336815}"/>
              </a:ext>
            </a:extLst>
          </p:cNvPr>
          <p:cNvSpPr txBox="1"/>
          <p:nvPr/>
        </p:nvSpPr>
        <p:spPr>
          <a:xfrm>
            <a:off x="9087086" y="5136386"/>
            <a:ext cx="26289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ES" dirty="0"/>
              <a:t>Densidad (árboles/Ha)</a:t>
            </a:r>
          </a:p>
        </p:txBody>
      </p:sp>
    </p:spTree>
    <p:extLst>
      <p:ext uri="{BB962C8B-B14F-4D97-AF65-F5344CB8AC3E}">
        <p14:creationId xmlns:p14="http://schemas.microsoft.com/office/powerpoint/2010/main" val="111142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B22E3-1F8F-FD4E-8FE2-FBAFA277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5146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DE2E2-5909-E349-8317-18F133742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004" b="4543"/>
          <a:stretch/>
        </p:blipFill>
        <p:spPr>
          <a:xfrm>
            <a:off x="9090240" y="5505718"/>
            <a:ext cx="2628900" cy="1326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C2DB3-ACC1-494E-BDB3-D6C1B9967FAF}"/>
              </a:ext>
            </a:extLst>
          </p:cNvPr>
          <p:cNvSpPr txBox="1"/>
          <p:nvPr/>
        </p:nvSpPr>
        <p:spPr>
          <a:xfrm>
            <a:off x="2900515" y="108155"/>
            <a:ext cx="457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Mapa de densidad obtenido por interpolación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40D5D1-A22A-3341-A38D-742D5F59C085}"/>
              </a:ext>
            </a:extLst>
          </p:cNvPr>
          <p:cNvGrpSpPr/>
          <p:nvPr/>
        </p:nvGrpSpPr>
        <p:grpSpPr>
          <a:xfrm>
            <a:off x="253137" y="6038462"/>
            <a:ext cx="5294755" cy="506360"/>
            <a:chOff x="376518" y="5845279"/>
            <a:chExt cx="5294755" cy="50636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98335EA-FAA5-4646-9F31-9A1AD35FD139}"/>
                </a:ext>
              </a:extLst>
            </p:cNvPr>
            <p:cNvCxnSpPr/>
            <p:nvPr/>
          </p:nvCxnSpPr>
          <p:spPr>
            <a:xfrm>
              <a:off x="376518" y="6351639"/>
              <a:ext cx="5294755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E393AA-4FE9-0942-9A22-C18DE0239F10}"/>
                </a:ext>
              </a:extLst>
            </p:cNvPr>
            <p:cNvSpPr txBox="1"/>
            <p:nvPr/>
          </p:nvSpPr>
          <p:spPr>
            <a:xfrm>
              <a:off x="2572733" y="5845279"/>
              <a:ext cx="655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5 Km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7F02140-C268-9741-8D78-1168094A9101}"/>
              </a:ext>
            </a:extLst>
          </p:cNvPr>
          <p:cNvSpPr txBox="1"/>
          <p:nvPr/>
        </p:nvSpPr>
        <p:spPr>
          <a:xfrm>
            <a:off x="9087086" y="5136386"/>
            <a:ext cx="26289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ES" dirty="0"/>
              <a:t>Densidad (árboles/Ha)</a:t>
            </a:r>
          </a:p>
        </p:txBody>
      </p:sp>
    </p:spTree>
    <p:extLst>
      <p:ext uri="{BB962C8B-B14F-4D97-AF65-F5344CB8AC3E}">
        <p14:creationId xmlns:p14="http://schemas.microsoft.com/office/powerpoint/2010/main" val="232731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63CFB-9771-674F-AD0D-5C51A057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0151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63DA9-06B4-1F40-B65D-6FB40368C0E1}"/>
              </a:ext>
            </a:extLst>
          </p:cNvPr>
          <p:cNvSpPr txBox="1"/>
          <p:nvPr/>
        </p:nvSpPr>
        <p:spPr>
          <a:xfrm>
            <a:off x="2900515" y="108155"/>
            <a:ext cx="5176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M</a:t>
            </a:r>
            <a:r>
              <a:rPr lang="en-ES" b="1" dirty="0">
                <a:solidFill>
                  <a:schemeClr val="bg1"/>
                </a:solidFill>
              </a:rPr>
              <a:t>apa de densidad obtenido mediante teledetección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C847A-6903-C340-9D40-A8DE462058D2}"/>
              </a:ext>
            </a:extLst>
          </p:cNvPr>
          <p:cNvGrpSpPr/>
          <p:nvPr/>
        </p:nvGrpSpPr>
        <p:grpSpPr>
          <a:xfrm>
            <a:off x="253137" y="6038462"/>
            <a:ext cx="5294755" cy="506360"/>
            <a:chOff x="376518" y="5845279"/>
            <a:chExt cx="5294755" cy="5063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EE336A6-0FC4-0547-A6E6-169128258F97}"/>
                </a:ext>
              </a:extLst>
            </p:cNvPr>
            <p:cNvCxnSpPr/>
            <p:nvPr/>
          </p:nvCxnSpPr>
          <p:spPr>
            <a:xfrm>
              <a:off x="376518" y="6351639"/>
              <a:ext cx="5294755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B044E2E-18B3-524C-849A-25005ABB8913}"/>
                </a:ext>
              </a:extLst>
            </p:cNvPr>
            <p:cNvSpPr txBox="1"/>
            <p:nvPr/>
          </p:nvSpPr>
          <p:spPr>
            <a:xfrm>
              <a:off x="2572733" y="5845279"/>
              <a:ext cx="655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5 Km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7367212-A373-5149-BB06-3278643A8D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" t="6355" r="-120" b="66296"/>
          <a:stretch/>
        </p:blipFill>
        <p:spPr>
          <a:xfrm>
            <a:off x="9090240" y="5505719"/>
            <a:ext cx="2628900" cy="1191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BD24F-557A-3E44-87C1-2A683B6881E9}"/>
              </a:ext>
            </a:extLst>
          </p:cNvPr>
          <p:cNvSpPr txBox="1"/>
          <p:nvPr/>
        </p:nvSpPr>
        <p:spPr>
          <a:xfrm>
            <a:off x="9087086" y="5175023"/>
            <a:ext cx="26289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ES" sz="1400" dirty="0"/>
              <a:t>Densidad (% ocupación suelo)</a:t>
            </a:r>
          </a:p>
        </p:txBody>
      </p:sp>
    </p:spTree>
    <p:extLst>
      <p:ext uri="{BB962C8B-B14F-4D97-AF65-F5344CB8AC3E}">
        <p14:creationId xmlns:p14="http://schemas.microsoft.com/office/powerpoint/2010/main" val="113982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190</Words>
  <Application>Microsoft Macintosh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13</cp:revision>
  <dcterms:created xsi:type="dcterms:W3CDTF">2021-01-26T11:33:18Z</dcterms:created>
  <dcterms:modified xsi:type="dcterms:W3CDTF">2021-01-28T23:29:02Z</dcterms:modified>
</cp:coreProperties>
</file>